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25" r:id="rId2"/>
    <p:sldId id="257" r:id="rId3"/>
    <p:sldId id="327" r:id="rId4"/>
    <p:sldId id="256" r:id="rId5"/>
    <p:sldId id="313" r:id="rId6"/>
    <p:sldId id="299" r:id="rId7"/>
    <p:sldId id="300" r:id="rId8"/>
    <p:sldId id="301" r:id="rId9"/>
    <p:sldId id="319" r:id="rId10"/>
    <p:sldId id="328" r:id="rId11"/>
    <p:sldId id="329" r:id="rId12"/>
    <p:sldId id="330" r:id="rId13"/>
    <p:sldId id="331" r:id="rId14"/>
    <p:sldId id="332" r:id="rId15"/>
    <p:sldId id="334" r:id="rId16"/>
    <p:sldId id="333" r:id="rId17"/>
    <p:sldId id="335" r:id="rId18"/>
    <p:sldId id="336" r:id="rId19"/>
    <p:sldId id="337" r:id="rId20"/>
    <p:sldId id="324" r:id="rId21"/>
    <p:sldId id="338" r:id="rId22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875"/>
    <a:srgbClr val="A3AF07"/>
    <a:srgbClr val="AD0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61" d="100"/>
          <a:sy n="161" d="100"/>
        </p:scale>
        <p:origin x="174" y="132"/>
      </p:cViewPr>
      <p:guideLst>
        <p:guide orient="horz" pos="207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D4592-3D52-449B-B46A-2B18E7942605}" type="datetimeFigureOut">
              <a:rPr lang="en-GB" smtClean="0"/>
              <a:t>17/11/2017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89F7C-1F25-4F24-B496-8295AE6458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329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4800A-3D3A-48DF-88A1-4D3A94DCDEAA}" type="datetimeFigureOut">
              <a:rPr lang="en-GB" smtClean="0"/>
              <a:t>17/11/2017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E29F7-6DB7-4A93-91BD-C01292609FC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5321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cs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3D8361E-91E0-4170-8151-7F91F1C45D27}" type="slidenum">
              <a:rPr lang="en-GB" altLang="en-US" smtClean="0">
                <a:cs typeface="Arial" charset="0"/>
              </a:rPr>
              <a:pPr>
                <a:spcBef>
                  <a:spcPct val="0"/>
                </a:spcBef>
              </a:pPr>
              <a:t>2</a:t>
            </a:fld>
            <a:endParaRPr lang="en-GB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561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cs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3D8361E-91E0-4170-8151-7F91F1C45D27}" type="slidenum">
              <a:rPr lang="en-GB" altLang="en-US" smtClean="0">
                <a:cs typeface="Arial" charset="0"/>
              </a:rPr>
              <a:pPr>
                <a:spcBef>
                  <a:spcPct val="0"/>
                </a:spcBef>
              </a:pPr>
              <a:t>14</a:t>
            </a:fld>
            <a:endParaRPr lang="en-GB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969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cs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3D8361E-91E0-4170-8151-7F91F1C45D27}" type="slidenum">
              <a:rPr lang="en-GB" altLang="en-US" smtClean="0">
                <a:cs typeface="Arial" charset="0"/>
              </a:rPr>
              <a:pPr>
                <a:spcBef>
                  <a:spcPct val="0"/>
                </a:spcBef>
              </a:pPr>
              <a:t>15</a:t>
            </a:fld>
            <a:endParaRPr lang="en-GB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909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cs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3D8361E-91E0-4170-8151-7F91F1C45D27}" type="slidenum">
              <a:rPr lang="en-GB" altLang="en-US" smtClean="0">
                <a:cs typeface="Arial" charset="0"/>
              </a:rPr>
              <a:pPr>
                <a:spcBef>
                  <a:spcPct val="0"/>
                </a:spcBef>
              </a:pPr>
              <a:t>17</a:t>
            </a:fld>
            <a:endParaRPr lang="en-GB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982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cs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3D8361E-91E0-4170-8151-7F91F1C45D27}" type="slidenum">
              <a:rPr lang="en-GB" altLang="en-US" smtClean="0">
                <a:cs typeface="Arial" charset="0"/>
              </a:rPr>
              <a:pPr>
                <a:spcBef>
                  <a:spcPct val="0"/>
                </a:spcBef>
              </a:pPr>
              <a:t>18</a:t>
            </a:fld>
            <a:endParaRPr lang="en-GB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472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cs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3D8361E-91E0-4170-8151-7F91F1C45D27}" type="slidenum">
              <a:rPr lang="en-GB" altLang="en-US" smtClean="0">
                <a:cs typeface="Arial" charset="0"/>
              </a:rPr>
              <a:pPr>
                <a:spcBef>
                  <a:spcPct val="0"/>
                </a:spcBef>
              </a:pPr>
              <a:t>3</a:t>
            </a:fld>
            <a:endParaRPr lang="en-GB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155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cs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3D8361E-91E0-4170-8151-7F91F1C45D27}" type="slidenum">
              <a:rPr lang="en-GB" altLang="en-US" smtClean="0">
                <a:cs typeface="Arial" charset="0"/>
              </a:rPr>
              <a:pPr>
                <a:spcBef>
                  <a:spcPct val="0"/>
                </a:spcBef>
              </a:pPr>
              <a:t>6</a:t>
            </a:fld>
            <a:endParaRPr lang="en-GB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216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cs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3D8361E-91E0-4170-8151-7F91F1C45D27}" type="slidenum">
              <a:rPr lang="en-GB" altLang="en-US" smtClean="0">
                <a:cs typeface="Arial" charset="0"/>
              </a:rPr>
              <a:pPr>
                <a:spcBef>
                  <a:spcPct val="0"/>
                </a:spcBef>
              </a:pPr>
              <a:t>7</a:t>
            </a:fld>
            <a:endParaRPr lang="en-GB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396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cs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3D8361E-91E0-4170-8151-7F91F1C45D27}" type="slidenum">
              <a:rPr lang="en-GB" altLang="en-US" smtClean="0">
                <a:cs typeface="Arial" charset="0"/>
              </a:rPr>
              <a:pPr>
                <a:spcBef>
                  <a:spcPct val="0"/>
                </a:spcBef>
              </a:pPr>
              <a:t>8</a:t>
            </a:fld>
            <a:endParaRPr lang="en-GB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45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E29F7-6DB7-4A93-91BD-C01292609FCB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97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E29F7-6DB7-4A93-91BD-C01292609FCB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06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E29F7-6DB7-4A93-91BD-C01292609FCB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999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E29F7-6DB7-4A93-91BD-C01292609FCB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80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F296-6F8D-462B-9927-2B5E364B5E23}" type="datetimeFigureOut">
              <a:rPr lang="en-GB" smtClean="0"/>
              <a:t>17/11/2017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A943-55EF-450A-973F-674B38597B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85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F296-6F8D-462B-9927-2B5E364B5E23}" type="datetimeFigureOut">
              <a:rPr lang="en-GB" smtClean="0"/>
              <a:t>17/11/2017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A943-55EF-450A-973F-674B38597B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940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F296-6F8D-462B-9927-2B5E364B5E23}" type="datetimeFigureOut">
              <a:rPr lang="en-GB" smtClean="0"/>
              <a:t>17/11/2017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A943-55EF-450A-973F-674B38597B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437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F296-6F8D-462B-9927-2B5E364B5E23}" type="datetimeFigureOut">
              <a:rPr lang="en-GB" smtClean="0"/>
              <a:t>17/11/2017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A943-55EF-450A-973F-674B38597B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38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F296-6F8D-462B-9927-2B5E364B5E23}" type="datetimeFigureOut">
              <a:rPr lang="en-GB" smtClean="0"/>
              <a:t>17/11/2017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A943-55EF-450A-973F-674B38597B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348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F296-6F8D-462B-9927-2B5E364B5E23}" type="datetimeFigureOut">
              <a:rPr lang="en-GB" smtClean="0"/>
              <a:t>17/11/2017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A943-55EF-450A-973F-674B38597B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26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F296-6F8D-462B-9927-2B5E364B5E23}" type="datetimeFigureOut">
              <a:rPr lang="en-GB" smtClean="0"/>
              <a:t>17/11/2017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A943-55EF-450A-973F-674B38597B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20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F296-6F8D-462B-9927-2B5E364B5E23}" type="datetimeFigureOut">
              <a:rPr lang="en-GB" smtClean="0"/>
              <a:t>17/11/2017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A943-55EF-450A-973F-674B38597B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08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F296-6F8D-462B-9927-2B5E364B5E23}" type="datetimeFigureOut">
              <a:rPr lang="en-GB" smtClean="0"/>
              <a:t>17/11/2017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A943-55EF-450A-973F-674B38597B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916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F296-6F8D-462B-9927-2B5E364B5E23}" type="datetimeFigureOut">
              <a:rPr lang="en-GB" smtClean="0"/>
              <a:t>17/11/2017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A943-55EF-450A-973F-674B38597B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633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F296-6F8D-462B-9927-2B5E364B5E23}" type="datetimeFigureOut">
              <a:rPr lang="en-GB" smtClean="0"/>
              <a:t>17/11/2017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A943-55EF-450A-973F-674B38597B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15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2F296-6F8D-462B-9927-2B5E364B5E23}" type="datetimeFigureOut">
              <a:rPr lang="en-GB" smtClean="0"/>
              <a:t>17/11/2017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AA943-55EF-450A-973F-674B38597B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03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0768D7-3CEB-4F50-BD3F-D450DF3C44A2}"/>
              </a:ext>
            </a:extLst>
          </p:cNvPr>
          <p:cNvSpPr/>
          <p:nvPr/>
        </p:nvSpPr>
        <p:spPr>
          <a:xfrm>
            <a:off x="1979712" y="1563638"/>
            <a:ext cx="4878288" cy="220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Aft>
                <a:spcPts val="1500"/>
              </a:spcAft>
            </a:pPr>
            <a:r>
              <a:rPr lang="en-GB" sz="4800" spc="-25" dirty="0">
                <a:solidFill>
                  <a:srgbClr val="424858"/>
                </a:solidFill>
                <a:latin typeface="Tw Cen MT Condensed Extra Bold" panose="020B08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Pope Francis shocks</a:t>
            </a:r>
          </a:p>
          <a:p>
            <a:pPr>
              <a:lnSpc>
                <a:spcPts val="3000"/>
              </a:lnSpc>
              <a:spcAft>
                <a:spcPts val="1500"/>
              </a:spcAft>
            </a:pPr>
            <a:r>
              <a:rPr lang="en-GB" sz="4800" spc="-25" dirty="0">
                <a:solidFill>
                  <a:srgbClr val="424858"/>
                </a:solidFill>
                <a:latin typeface="Tw Cen MT Condensed Extra Bold" panose="020B08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world, endorses</a:t>
            </a:r>
          </a:p>
          <a:p>
            <a:pPr>
              <a:lnSpc>
                <a:spcPts val="3000"/>
              </a:lnSpc>
              <a:spcAft>
                <a:spcPts val="1500"/>
              </a:spcAft>
            </a:pPr>
            <a:r>
              <a:rPr lang="en-GB" sz="4800" spc="-25" dirty="0">
                <a:solidFill>
                  <a:srgbClr val="424858"/>
                </a:solidFill>
                <a:latin typeface="Tw Cen MT Condensed Extra Bold" panose="020B08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Donald Trump for</a:t>
            </a:r>
          </a:p>
          <a:p>
            <a:pPr>
              <a:lnSpc>
                <a:spcPts val="3000"/>
              </a:lnSpc>
              <a:spcAft>
                <a:spcPts val="1500"/>
              </a:spcAft>
            </a:pPr>
            <a:r>
              <a:rPr lang="en-GB" sz="4800" spc="-25" dirty="0">
                <a:solidFill>
                  <a:srgbClr val="424858"/>
                </a:solidFill>
                <a:latin typeface="Tw Cen MT Condensed Extra Bold" panose="020B08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President!</a:t>
            </a:r>
            <a:endParaRPr lang="en-GB" sz="4800" dirty="0">
              <a:effectLst/>
              <a:latin typeface="Tw Cen MT Condensed Extra Bold" panose="020B08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171DC-48D8-460A-9F2B-DAB1D2CE4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2355726"/>
            <a:ext cx="2367609" cy="183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92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 b="3846"/>
          <a:stretch/>
        </p:blipFill>
        <p:spPr>
          <a:xfrm>
            <a:off x="-77523" y="-20538"/>
            <a:ext cx="9299046" cy="5184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1131590"/>
            <a:ext cx="922152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>
                <a:solidFill>
                  <a:schemeClr val="bg1"/>
                </a:solidFill>
                <a:latin typeface="TeXGyreAdventor" pitchFamily="50" charset="0"/>
              </a:rPr>
              <a:t>Knowing gifts:</a:t>
            </a:r>
          </a:p>
          <a:p>
            <a:endParaRPr lang="en-GB" sz="4200" dirty="0">
              <a:solidFill>
                <a:schemeClr val="bg1"/>
              </a:solidFill>
              <a:latin typeface="TeXGyreAdventor" pitchFamily="50" charset="0"/>
            </a:endParaRPr>
          </a:p>
          <a:p>
            <a:r>
              <a:rPr lang="en-GB" sz="4200" dirty="0">
                <a:solidFill>
                  <a:schemeClr val="bg1"/>
                </a:solidFill>
                <a:latin typeface="TeXGyreAdventor" pitchFamily="50" charset="0"/>
              </a:rPr>
              <a:t>Wisdom</a:t>
            </a:r>
          </a:p>
          <a:p>
            <a:r>
              <a:rPr lang="en-GB" sz="4200" dirty="0">
                <a:solidFill>
                  <a:schemeClr val="bg1"/>
                </a:solidFill>
                <a:latin typeface="TeXGyreAdventor" pitchFamily="50" charset="0"/>
              </a:rPr>
              <a:t>Knowledge</a:t>
            </a:r>
          </a:p>
          <a:p>
            <a:r>
              <a:rPr lang="en-GB" sz="4200" dirty="0">
                <a:solidFill>
                  <a:schemeClr val="bg1"/>
                </a:solidFill>
                <a:latin typeface="TeXGyreAdventor" pitchFamily="50" charset="0"/>
              </a:rPr>
              <a:t>Discernment</a:t>
            </a:r>
          </a:p>
        </p:txBody>
      </p:sp>
    </p:spTree>
    <p:extLst>
      <p:ext uri="{BB962C8B-B14F-4D97-AF65-F5344CB8AC3E}">
        <p14:creationId xmlns:p14="http://schemas.microsoft.com/office/powerpoint/2010/main" val="3730248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 b="3846"/>
          <a:stretch/>
        </p:blipFill>
        <p:spPr>
          <a:xfrm>
            <a:off x="-77523" y="-20538"/>
            <a:ext cx="9299046" cy="5184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267494"/>
            <a:ext cx="92215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200" dirty="0">
              <a:solidFill>
                <a:schemeClr val="bg1"/>
              </a:solidFill>
              <a:latin typeface="TeXGyreAdventor" pitchFamily="50" charset="0"/>
            </a:endParaRPr>
          </a:p>
          <a:p>
            <a:r>
              <a:rPr lang="en-GB" sz="4200" dirty="0">
                <a:solidFill>
                  <a:schemeClr val="bg1"/>
                </a:solidFill>
                <a:latin typeface="TeXGyreAdventor" pitchFamily="50" charset="0"/>
              </a:rPr>
              <a:t>Wisdom</a:t>
            </a:r>
          </a:p>
          <a:p>
            <a:endParaRPr lang="en-GB" sz="4200" dirty="0">
              <a:solidFill>
                <a:schemeClr val="bg1"/>
              </a:solidFill>
              <a:latin typeface="TeXGyreAdventor" pitchFamily="50" charset="0"/>
            </a:endParaRPr>
          </a:p>
          <a:p>
            <a:r>
              <a:rPr lang="en-GB" sz="4200" dirty="0">
                <a:solidFill>
                  <a:schemeClr val="bg1"/>
                </a:solidFill>
                <a:latin typeface="TeXGyreAdventor" pitchFamily="50" charset="0"/>
              </a:rPr>
              <a:t>The Holy Spirit plumbs the depths of God’s mind and shares his wisdom with us.</a:t>
            </a:r>
          </a:p>
        </p:txBody>
      </p:sp>
    </p:spTree>
    <p:extLst>
      <p:ext uri="{BB962C8B-B14F-4D97-AF65-F5344CB8AC3E}">
        <p14:creationId xmlns:p14="http://schemas.microsoft.com/office/powerpoint/2010/main" val="4074342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 b="3846"/>
          <a:stretch/>
        </p:blipFill>
        <p:spPr>
          <a:xfrm>
            <a:off x="-77523" y="-20538"/>
            <a:ext cx="9299046" cy="5184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267494"/>
            <a:ext cx="922152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200" dirty="0">
              <a:solidFill>
                <a:schemeClr val="bg1"/>
              </a:solidFill>
              <a:latin typeface="TeXGyreAdventor" pitchFamily="50" charset="0"/>
            </a:endParaRPr>
          </a:p>
          <a:p>
            <a:r>
              <a:rPr lang="en-GB" sz="4200" dirty="0">
                <a:solidFill>
                  <a:schemeClr val="bg1"/>
                </a:solidFill>
                <a:latin typeface="TeXGyreAdventor" pitchFamily="50" charset="0"/>
              </a:rPr>
              <a:t>Knowledge</a:t>
            </a:r>
          </a:p>
          <a:p>
            <a:endParaRPr lang="en-GB" sz="4200" dirty="0">
              <a:solidFill>
                <a:schemeClr val="bg1"/>
              </a:solidFill>
              <a:latin typeface="TeXGyreAdventor" pitchFamily="50" charset="0"/>
            </a:endParaRPr>
          </a:p>
          <a:p>
            <a:r>
              <a:rPr lang="en-GB" sz="4200" dirty="0">
                <a:solidFill>
                  <a:schemeClr val="bg1"/>
                </a:solidFill>
                <a:latin typeface="TeXGyreAdventor" pitchFamily="50" charset="0"/>
              </a:rPr>
              <a:t>Spirit inspired insight</a:t>
            </a:r>
          </a:p>
          <a:p>
            <a:r>
              <a:rPr lang="en-GB" sz="4200" dirty="0">
                <a:solidFill>
                  <a:schemeClr val="bg1"/>
                </a:solidFill>
                <a:latin typeface="TeXGyreAdventor" pitchFamily="50" charset="0"/>
              </a:rPr>
              <a:t>Revelation about a person or a situation</a:t>
            </a:r>
          </a:p>
        </p:txBody>
      </p:sp>
    </p:spTree>
    <p:extLst>
      <p:ext uri="{BB962C8B-B14F-4D97-AF65-F5344CB8AC3E}">
        <p14:creationId xmlns:p14="http://schemas.microsoft.com/office/powerpoint/2010/main" val="3718576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 b="3846"/>
          <a:stretch/>
        </p:blipFill>
        <p:spPr>
          <a:xfrm>
            <a:off x="-77523" y="-20538"/>
            <a:ext cx="9299046" cy="5184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990" y="-92546"/>
            <a:ext cx="929904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200" dirty="0">
              <a:solidFill>
                <a:schemeClr val="bg1"/>
              </a:solidFill>
              <a:latin typeface="TeXGyreAdventor" pitchFamily="50" charset="0"/>
            </a:endParaRPr>
          </a:p>
          <a:p>
            <a:r>
              <a:rPr lang="en-GB" sz="4200" dirty="0">
                <a:solidFill>
                  <a:schemeClr val="bg1"/>
                </a:solidFill>
                <a:latin typeface="TeXGyreAdventor" pitchFamily="50" charset="0"/>
              </a:rPr>
              <a:t>Discernment</a:t>
            </a:r>
          </a:p>
          <a:p>
            <a:endParaRPr lang="en-GB" sz="4200" dirty="0">
              <a:solidFill>
                <a:schemeClr val="bg1"/>
              </a:solidFill>
              <a:latin typeface="TeXGyreAdventor" pitchFamily="50" charset="0"/>
            </a:endParaRPr>
          </a:p>
          <a:p>
            <a:r>
              <a:rPr lang="en-GB" sz="4200" dirty="0">
                <a:solidFill>
                  <a:schemeClr val="bg1"/>
                </a:solidFill>
                <a:latin typeface="TeXGyreAdventor" pitchFamily="50" charset="0"/>
              </a:rPr>
              <a:t>Seeing the Spirit at work in someone or somewhere</a:t>
            </a:r>
          </a:p>
          <a:p>
            <a:r>
              <a:rPr lang="en-GB" sz="4200" dirty="0">
                <a:solidFill>
                  <a:schemeClr val="bg1"/>
                </a:solidFill>
                <a:latin typeface="TeXGyreAdventor" pitchFamily="50" charset="0"/>
              </a:rPr>
              <a:t>Weigh prophecies</a:t>
            </a:r>
          </a:p>
          <a:p>
            <a:r>
              <a:rPr lang="en-GB" sz="4200" dirty="0">
                <a:solidFill>
                  <a:schemeClr val="bg1"/>
                </a:solidFill>
                <a:latin typeface="TeXGyreAdventor" pitchFamily="50" charset="0"/>
              </a:rPr>
              <a:t>Recognise who’s speaking</a:t>
            </a:r>
          </a:p>
        </p:txBody>
      </p:sp>
    </p:spTree>
    <p:extLst>
      <p:ext uri="{BB962C8B-B14F-4D97-AF65-F5344CB8AC3E}">
        <p14:creationId xmlns:p14="http://schemas.microsoft.com/office/powerpoint/2010/main" val="3149919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VC_PowerpointTemplate-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53525" cy="7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7544" y="195486"/>
            <a:ext cx="8323659" cy="68103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altLang="en-US" sz="4000" b="1" dirty="0">
                <a:solidFill>
                  <a:srgbClr val="332875"/>
                </a:solidFill>
                <a:latin typeface="TeXGyreAdventor" pitchFamily="50" charset="0"/>
              </a:rPr>
              <a:t>The knowing gifts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529" y="987574"/>
            <a:ext cx="8640960" cy="3240881"/>
          </a:xfrm>
        </p:spPr>
        <p:txBody>
          <a:bodyPr>
            <a:noAutofit/>
          </a:bodyPr>
          <a:lstStyle/>
          <a:p>
            <a:pPr algn="l"/>
            <a:r>
              <a:rPr lang="en-GB" dirty="0">
                <a:solidFill>
                  <a:srgbClr val="332875"/>
                </a:solidFill>
                <a:latin typeface="TeXGyreAdventor" panose="00000500000000000000" pitchFamily="50" charset="0"/>
              </a:rPr>
              <a:t>Make God known</a:t>
            </a:r>
          </a:p>
          <a:p>
            <a:pPr algn="l"/>
            <a:r>
              <a:rPr lang="en-GB" dirty="0">
                <a:solidFill>
                  <a:srgbClr val="332875"/>
                </a:solidFill>
                <a:latin typeface="TeXGyreAdventor" panose="00000500000000000000" pitchFamily="50" charset="0"/>
              </a:rPr>
              <a:t>Make God visible in our lives and the lives of others</a:t>
            </a:r>
          </a:p>
        </p:txBody>
      </p:sp>
    </p:spTree>
    <p:extLst>
      <p:ext uri="{BB962C8B-B14F-4D97-AF65-F5344CB8AC3E}">
        <p14:creationId xmlns:p14="http://schemas.microsoft.com/office/powerpoint/2010/main" val="3711616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VC_PowerpointTemplate-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53525" cy="7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7544" y="195486"/>
            <a:ext cx="8323659" cy="68103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altLang="en-US" sz="4000" b="1" dirty="0">
                <a:solidFill>
                  <a:srgbClr val="332875"/>
                </a:solidFill>
                <a:latin typeface="TeXGyreAdventor" pitchFamily="50" charset="0"/>
              </a:rPr>
              <a:t>The knowing gifts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529" y="987574"/>
            <a:ext cx="8640960" cy="3240881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2875"/>
                </a:solidFill>
                <a:latin typeface="TeXGyreAdventor" panose="00000500000000000000" pitchFamily="50" charset="0"/>
              </a:rPr>
              <a:t>Build up the church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2875"/>
                </a:solidFill>
                <a:latin typeface="TeXGyreAdventor" panose="00000500000000000000" pitchFamily="50" charset="0"/>
              </a:rPr>
              <a:t>Are part of life outside church</a:t>
            </a:r>
          </a:p>
        </p:txBody>
      </p:sp>
    </p:spTree>
    <p:extLst>
      <p:ext uri="{BB962C8B-B14F-4D97-AF65-F5344CB8AC3E}">
        <p14:creationId xmlns:p14="http://schemas.microsoft.com/office/powerpoint/2010/main" val="409583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9AB22A-ACE9-42C7-BE5E-50BF496FE833}"/>
              </a:ext>
            </a:extLst>
          </p:cNvPr>
          <p:cNvSpPr txBox="1"/>
          <p:nvPr/>
        </p:nvSpPr>
        <p:spPr>
          <a:xfrm>
            <a:off x="1115616" y="915566"/>
            <a:ext cx="8001358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A life full of the everyday supernatural</a:t>
            </a:r>
          </a:p>
          <a:p>
            <a:r>
              <a:rPr lang="en-GB" sz="3600" dirty="0"/>
              <a:t> is life full of acts of divine power </a:t>
            </a:r>
          </a:p>
          <a:p>
            <a:r>
              <a:rPr lang="en-GB" sz="3600" dirty="0"/>
              <a:t>that reveal more of God’s love.</a:t>
            </a:r>
          </a:p>
          <a:p>
            <a:endParaRPr lang="en-GB" sz="3600" dirty="0"/>
          </a:p>
          <a:p>
            <a:r>
              <a:rPr lang="en-GB" sz="2800" dirty="0"/>
              <a:t>Everyday Supernatural by Mike Pilavachi &amp; Andy Croft</a:t>
            </a:r>
          </a:p>
        </p:txBody>
      </p:sp>
    </p:spTree>
    <p:extLst>
      <p:ext uri="{BB962C8B-B14F-4D97-AF65-F5344CB8AC3E}">
        <p14:creationId xmlns:p14="http://schemas.microsoft.com/office/powerpoint/2010/main" val="1780327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VC_PowerpointTemplate-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53525" cy="7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7544" y="195486"/>
            <a:ext cx="8323659" cy="68103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altLang="en-US" sz="4000" b="1" dirty="0">
                <a:solidFill>
                  <a:srgbClr val="332875"/>
                </a:solidFill>
                <a:latin typeface="TeXGyreAdventor" pitchFamily="50" charset="0"/>
              </a:rPr>
              <a:t>The knowing gifts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529" y="987574"/>
            <a:ext cx="8640960" cy="3240881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2875"/>
                </a:solidFill>
                <a:latin typeface="TeXGyreAdventor" panose="00000500000000000000" pitchFamily="50" charset="0"/>
              </a:rPr>
              <a:t>Build up the church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2875"/>
                </a:solidFill>
                <a:latin typeface="TeXGyreAdventor" panose="00000500000000000000" pitchFamily="50" charset="0"/>
              </a:rPr>
              <a:t>Are part of life outside church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2875"/>
                </a:solidFill>
                <a:latin typeface="TeXGyreAdventor" panose="00000500000000000000" pitchFamily="50" charset="0"/>
              </a:rPr>
              <a:t>Make us more attractive!!</a:t>
            </a:r>
          </a:p>
        </p:txBody>
      </p:sp>
    </p:spTree>
    <p:extLst>
      <p:ext uri="{BB962C8B-B14F-4D97-AF65-F5344CB8AC3E}">
        <p14:creationId xmlns:p14="http://schemas.microsoft.com/office/powerpoint/2010/main" val="3223511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VC_PowerpointTemplate-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53525" cy="7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7544" y="195486"/>
            <a:ext cx="8323659" cy="68103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altLang="en-US" sz="4000" b="1" dirty="0">
                <a:solidFill>
                  <a:srgbClr val="332875"/>
                </a:solidFill>
                <a:latin typeface="TeXGyreAdventor" pitchFamily="50" charset="0"/>
              </a:rPr>
              <a:t>Receiving these gifts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529" y="987574"/>
            <a:ext cx="8640960" cy="3240881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2875"/>
                </a:solidFill>
                <a:latin typeface="TeXGyreAdventor" panose="00000500000000000000" pitchFamily="50" charset="0"/>
              </a:rPr>
              <a:t>Trust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2875"/>
                </a:solidFill>
                <a:latin typeface="TeXGyreAdventor" panose="00000500000000000000" pitchFamily="50" charset="0"/>
              </a:rPr>
              <a:t>Ask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2875"/>
                </a:solidFill>
                <a:latin typeface="TeXGyreAdventor" panose="00000500000000000000" pitchFamily="50" charset="0"/>
              </a:rPr>
              <a:t>Do what Jesus tells us</a:t>
            </a:r>
          </a:p>
        </p:txBody>
      </p:sp>
    </p:spTree>
    <p:extLst>
      <p:ext uri="{BB962C8B-B14F-4D97-AF65-F5344CB8AC3E}">
        <p14:creationId xmlns:p14="http://schemas.microsoft.com/office/powerpoint/2010/main" val="413717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BDF5C5-42E7-4BB7-B07C-D27698659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157162"/>
            <a:ext cx="81343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1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VC_PowerpointTemplate-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53525" cy="7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7544" y="195486"/>
            <a:ext cx="8323659" cy="681038"/>
          </a:xfrm>
        </p:spPr>
        <p:txBody>
          <a:bodyPr>
            <a:normAutofit/>
          </a:bodyPr>
          <a:lstStyle/>
          <a:p>
            <a:pPr algn="l" eaLnBrk="1" hangingPunct="1"/>
            <a:endParaRPr lang="en-GB" altLang="en-US" sz="2700" b="1" dirty="0">
              <a:solidFill>
                <a:srgbClr val="332875"/>
              </a:solidFill>
              <a:latin typeface="TeXGyreAdventor" pitchFamily="50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529" y="987574"/>
            <a:ext cx="8640960" cy="3240881"/>
          </a:xfrm>
        </p:spPr>
        <p:txBody>
          <a:bodyPr>
            <a:noAutofit/>
          </a:bodyPr>
          <a:lstStyle/>
          <a:p>
            <a:pPr algn="l"/>
            <a:r>
              <a:rPr lang="en-GB" dirty="0">
                <a:solidFill>
                  <a:srgbClr val="332875"/>
                </a:solidFill>
                <a:latin typeface="TeXGyreAdventor" panose="00000500000000000000" pitchFamily="50" charset="0"/>
              </a:rPr>
              <a:t> </a:t>
            </a:r>
            <a:r>
              <a:rPr lang="en-GB" dirty="0">
                <a:solidFill>
                  <a:schemeClr val="tx1"/>
                </a:solidFill>
              </a:rPr>
              <a:t>Trust in the </a:t>
            </a:r>
            <a:r>
              <a:rPr lang="en-GB" cap="small" dirty="0">
                <a:solidFill>
                  <a:schemeClr val="tx1"/>
                </a:solidFill>
              </a:rPr>
              <a:t>Lord</a:t>
            </a:r>
            <a:r>
              <a:rPr lang="en-GB" dirty="0">
                <a:solidFill>
                  <a:schemeClr val="tx1"/>
                </a:solidFill>
              </a:rPr>
              <a:t> with all your heart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    and lean not on your own understanding;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b="1" baseline="30000" dirty="0">
                <a:solidFill>
                  <a:schemeClr val="tx1"/>
                </a:solidFill>
              </a:rPr>
              <a:t> </a:t>
            </a:r>
            <a:r>
              <a:rPr lang="en-GB" dirty="0">
                <a:solidFill>
                  <a:schemeClr val="tx1"/>
                </a:solidFill>
              </a:rPr>
              <a:t>in all your ways submit to him,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    and he will make your paths straight.</a:t>
            </a:r>
          </a:p>
          <a:p>
            <a:pPr algn="l"/>
            <a:r>
              <a:rPr lang="en-GB" sz="2800" dirty="0"/>
              <a:t>Proverbs 3:5</a:t>
            </a:r>
          </a:p>
        </p:txBody>
      </p:sp>
    </p:spTree>
    <p:extLst>
      <p:ext uri="{BB962C8B-B14F-4D97-AF65-F5344CB8AC3E}">
        <p14:creationId xmlns:p14="http://schemas.microsoft.com/office/powerpoint/2010/main" val="1567966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339502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eXGyreAdventor" pitchFamily="50" charset="0"/>
              </a:rPr>
              <a:t>Sun. 26/11 – personal prophecy</a:t>
            </a:r>
          </a:p>
          <a:p>
            <a:endParaRPr lang="en-GB" sz="4000" dirty="0">
              <a:solidFill>
                <a:schemeClr val="bg1"/>
              </a:solidFill>
              <a:latin typeface="TeXGyreAdventor" pitchFamily="50" charset="0"/>
            </a:endParaRPr>
          </a:p>
          <a:p>
            <a:r>
              <a:rPr lang="en-GB" sz="4000" dirty="0">
                <a:solidFill>
                  <a:schemeClr val="bg1"/>
                </a:solidFill>
                <a:latin typeface="TeXGyreAdventor" pitchFamily="50" charset="0"/>
              </a:rPr>
              <a:t>Fri 1/12 – experience more…..</a:t>
            </a:r>
          </a:p>
        </p:txBody>
      </p:sp>
    </p:spTree>
    <p:extLst>
      <p:ext uri="{BB962C8B-B14F-4D97-AF65-F5344CB8AC3E}">
        <p14:creationId xmlns:p14="http://schemas.microsoft.com/office/powerpoint/2010/main" val="3633469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627534"/>
            <a:ext cx="53285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TeXGyreAdventor" pitchFamily="50" charset="0"/>
              </a:rPr>
              <a:t>Naturally Supernatural</a:t>
            </a:r>
          </a:p>
        </p:txBody>
      </p:sp>
    </p:spTree>
    <p:extLst>
      <p:ext uri="{BB962C8B-B14F-4D97-AF65-F5344CB8AC3E}">
        <p14:creationId xmlns:p14="http://schemas.microsoft.com/office/powerpoint/2010/main" val="179304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VC_PowerpointTemplate-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53525" cy="7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7544" y="195486"/>
            <a:ext cx="8323659" cy="681038"/>
          </a:xfrm>
        </p:spPr>
        <p:txBody>
          <a:bodyPr>
            <a:normAutofit/>
          </a:bodyPr>
          <a:lstStyle/>
          <a:p>
            <a:pPr algn="l" eaLnBrk="1" hangingPunct="1"/>
            <a:endParaRPr lang="en-GB" altLang="en-US" sz="2700" b="1" dirty="0">
              <a:solidFill>
                <a:srgbClr val="332875"/>
              </a:solidFill>
              <a:latin typeface="TeXGyreAdventor" pitchFamily="50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529" y="987574"/>
            <a:ext cx="8640960" cy="3240881"/>
          </a:xfrm>
        </p:spPr>
        <p:txBody>
          <a:bodyPr>
            <a:noAutofit/>
          </a:bodyPr>
          <a:lstStyle/>
          <a:p>
            <a:pPr algn="l"/>
            <a:r>
              <a:rPr lang="en-GB" dirty="0">
                <a:solidFill>
                  <a:srgbClr val="332875"/>
                </a:solidFill>
                <a:latin typeface="TeXGyreAdventor" panose="00000500000000000000" pitchFamily="50" charset="0"/>
              </a:rPr>
              <a:t> </a:t>
            </a:r>
            <a:r>
              <a:rPr lang="en-GB" dirty="0">
                <a:solidFill>
                  <a:schemeClr val="tx1"/>
                </a:solidFill>
              </a:rPr>
              <a:t>Do you see a person wise in their own eyes?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    There is more hope for a fool than for them.</a:t>
            </a:r>
          </a:p>
          <a:p>
            <a:pPr algn="l"/>
            <a:endParaRPr lang="en-GB" baseline="30000" dirty="0">
              <a:solidFill>
                <a:schemeClr val="tx1"/>
              </a:solidFill>
            </a:endParaRPr>
          </a:p>
          <a:p>
            <a:pPr algn="l"/>
            <a:r>
              <a:rPr lang="en-GB" sz="2800" dirty="0"/>
              <a:t>Proverbs 26:12 </a:t>
            </a:r>
          </a:p>
        </p:txBody>
      </p:sp>
    </p:spTree>
    <p:extLst>
      <p:ext uri="{BB962C8B-B14F-4D97-AF65-F5344CB8AC3E}">
        <p14:creationId xmlns:p14="http://schemas.microsoft.com/office/powerpoint/2010/main" val="322940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627534"/>
            <a:ext cx="53285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TeXGyreAdventor" pitchFamily="50" charset="0"/>
              </a:rPr>
              <a:t>Naturally Supernatural</a:t>
            </a:r>
          </a:p>
        </p:txBody>
      </p:sp>
    </p:spTree>
    <p:extLst>
      <p:ext uri="{BB962C8B-B14F-4D97-AF65-F5344CB8AC3E}">
        <p14:creationId xmlns:p14="http://schemas.microsoft.com/office/powerpoint/2010/main" val="2860600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8"/>
          <a:stretch/>
        </p:blipFill>
        <p:spPr>
          <a:xfrm>
            <a:off x="0" y="-20538"/>
            <a:ext cx="9144000" cy="51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31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VC_PowerpointTemplate-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53525" cy="7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7544" y="195486"/>
            <a:ext cx="8323659" cy="68103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b="1" dirty="0">
                <a:solidFill>
                  <a:srgbClr val="332875"/>
                </a:solidFill>
                <a:latin typeface="TeXGyreAdventor" pitchFamily="50" charset="0"/>
              </a:rPr>
              <a:t>1 Corinthians 12: 7-11 </a:t>
            </a:r>
            <a:r>
              <a:rPr lang="en-US" altLang="en-US" sz="2700" b="1" dirty="0">
                <a:solidFill>
                  <a:srgbClr val="332875"/>
                </a:solidFill>
                <a:latin typeface="TeXGyreAdventor" pitchFamily="50" charset="0"/>
              </a:rPr>
              <a:t>(NIV)</a:t>
            </a:r>
            <a:endParaRPr lang="en-GB" altLang="en-US" sz="2700" b="1" dirty="0">
              <a:solidFill>
                <a:srgbClr val="332875"/>
              </a:solidFill>
              <a:latin typeface="TeXGyreAdventor" pitchFamily="50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529" y="987574"/>
            <a:ext cx="8640960" cy="3240881"/>
          </a:xfrm>
        </p:spPr>
        <p:txBody>
          <a:bodyPr>
            <a:noAutofit/>
          </a:bodyPr>
          <a:lstStyle/>
          <a:p>
            <a:pPr algn="l"/>
            <a:r>
              <a:rPr lang="en-GB" baseline="30000" dirty="0">
                <a:solidFill>
                  <a:srgbClr val="332875"/>
                </a:solidFill>
                <a:latin typeface="TeXGyreAdventor" panose="00000500000000000000" pitchFamily="50" charset="0"/>
              </a:rPr>
              <a:t>7 </a:t>
            </a:r>
            <a:r>
              <a:rPr lang="en-GB" dirty="0">
                <a:solidFill>
                  <a:srgbClr val="332875"/>
                </a:solidFill>
                <a:latin typeface="TeXGyreAdventor" panose="00000500000000000000" pitchFamily="50" charset="0"/>
              </a:rPr>
              <a:t>Now to each one the manifestation of the Spirit is given for the common good. </a:t>
            </a:r>
            <a:r>
              <a:rPr lang="en-GB" baseline="30000" dirty="0">
                <a:solidFill>
                  <a:srgbClr val="332875"/>
                </a:solidFill>
                <a:latin typeface="TeXGyreAdventor" panose="00000500000000000000" pitchFamily="50" charset="0"/>
              </a:rPr>
              <a:t>8 </a:t>
            </a:r>
            <a:r>
              <a:rPr lang="en-GB" dirty="0">
                <a:solidFill>
                  <a:srgbClr val="332875"/>
                </a:solidFill>
                <a:latin typeface="TeXGyreAdventor" panose="00000500000000000000" pitchFamily="50" charset="0"/>
              </a:rPr>
              <a:t>To one there is given through the Spirit a message of wisdom, to another a message of knowledge by means of the same Spirit, </a:t>
            </a:r>
          </a:p>
        </p:txBody>
      </p:sp>
    </p:spTree>
    <p:extLst>
      <p:ext uri="{BB962C8B-B14F-4D97-AF65-F5344CB8AC3E}">
        <p14:creationId xmlns:p14="http://schemas.microsoft.com/office/powerpoint/2010/main" val="760659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VC_PowerpointTemplate-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53525" cy="7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7544" y="195486"/>
            <a:ext cx="8323659" cy="68103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b="1" dirty="0">
                <a:solidFill>
                  <a:srgbClr val="332875"/>
                </a:solidFill>
                <a:latin typeface="TeXGyreAdventor" pitchFamily="50" charset="0"/>
              </a:rPr>
              <a:t>1 Corinthians 12: 7-11 </a:t>
            </a:r>
            <a:r>
              <a:rPr lang="en-US" altLang="en-US" sz="2700" b="1" dirty="0">
                <a:solidFill>
                  <a:srgbClr val="332875"/>
                </a:solidFill>
                <a:latin typeface="TeXGyreAdventor" pitchFamily="50" charset="0"/>
              </a:rPr>
              <a:t>(NIV)</a:t>
            </a:r>
            <a:endParaRPr lang="en-GB" altLang="en-US" sz="2700" b="1" dirty="0">
              <a:solidFill>
                <a:srgbClr val="332875"/>
              </a:solidFill>
              <a:latin typeface="TeXGyreAdventor" pitchFamily="50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529" y="987574"/>
            <a:ext cx="8640960" cy="3240881"/>
          </a:xfrm>
        </p:spPr>
        <p:txBody>
          <a:bodyPr>
            <a:noAutofit/>
          </a:bodyPr>
          <a:lstStyle/>
          <a:p>
            <a:pPr algn="l"/>
            <a:r>
              <a:rPr lang="en-GB" baseline="30000" dirty="0">
                <a:solidFill>
                  <a:srgbClr val="332875"/>
                </a:solidFill>
                <a:latin typeface="TeXGyreAdventor" panose="00000500000000000000" pitchFamily="50" charset="0"/>
              </a:rPr>
              <a:t>9 </a:t>
            </a:r>
            <a:r>
              <a:rPr lang="en-GB" dirty="0">
                <a:solidFill>
                  <a:srgbClr val="332875"/>
                </a:solidFill>
                <a:latin typeface="TeXGyreAdventor" panose="00000500000000000000" pitchFamily="50" charset="0"/>
              </a:rPr>
              <a:t>to another faith by the same Spirit, to another gifts of healing by that one Spirit, </a:t>
            </a:r>
            <a:r>
              <a:rPr lang="en-GB" baseline="30000" dirty="0">
                <a:solidFill>
                  <a:srgbClr val="332875"/>
                </a:solidFill>
                <a:latin typeface="TeXGyreAdventor" panose="00000500000000000000" pitchFamily="50" charset="0"/>
              </a:rPr>
              <a:t>10 </a:t>
            </a:r>
            <a:r>
              <a:rPr lang="en-GB" dirty="0">
                <a:solidFill>
                  <a:srgbClr val="332875"/>
                </a:solidFill>
                <a:latin typeface="TeXGyreAdventor" panose="00000500000000000000" pitchFamily="50" charset="0"/>
              </a:rPr>
              <a:t>to another miraculous powers, to another prophecy, to another distinguishing between spirits,</a:t>
            </a:r>
          </a:p>
        </p:txBody>
      </p:sp>
    </p:spTree>
    <p:extLst>
      <p:ext uri="{BB962C8B-B14F-4D97-AF65-F5344CB8AC3E}">
        <p14:creationId xmlns:p14="http://schemas.microsoft.com/office/powerpoint/2010/main" val="3231560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VC_PowerpointTemplate-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53525" cy="7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7544" y="195486"/>
            <a:ext cx="8323659" cy="68103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b="1" dirty="0">
                <a:solidFill>
                  <a:srgbClr val="332875"/>
                </a:solidFill>
                <a:latin typeface="TeXGyreAdventor" pitchFamily="50" charset="0"/>
              </a:rPr>
              <a:t>1 Corinthians 12: 7-11 </a:t>
            </a:r>
            <a:r>
              <a:rPr lang="en-US" altLang="en-US" sz="2700" b="1" dirty="0">
                <a:solidFill>
                  <a:srgbClr val="332875"/>
                </a:solidFill>
                <a:latin typeface="TeXGyreAdventor" pitchFamily="50" charset="0"/>
              </a:rPr>
              <a:t>(NIV)</a:t>
            </a:r>
            <a:endParaRPr lang="en-GB" altLang="en-US" sz="2700" b="1" dirty="0">
              <a:solidFill>
                <a:srgbClr val="332875"/>
              </a:solidFill>
              <a:latin typeface="TeXGyreAdventor" pitchFamily="50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529" y="987574"/>
            <a:ext cx="8640960" cy="3240881"/>
          </a:xfrm>
        </p:spPr>
        <p:txBody>
          <a:bodyPr>
            <a:noAutofit/>
          </a:bodyPr>
          <a:lstStyle/>
          <a:p>
            <a:pPr algn="l"/>
            <a:r>
              <a:rPr lang="en-GB" dirty="0">
                <a:solidFill>
                  <a:srgbClr val="332875"/>
                </a:solidFill>
                <a:latin typeface="TeXGyreAdventor" panose="00000500000000000000" pitchFamily="50" charset="0"/>
              </a:rPr>
              <a:t>to another speaking in different kinds of tongues, and to still another the interpretation of tongues.</a:t>
            </a:r>
            <a:r>
              <a:rPr lang="en-GB" baseline="30000" dirty="0">
                <a:solidFill>
                  <a:srgbClr val="332875"/>
                </a:solidFill>
                <a:latin typeface="TeXGyreAdventor" panose="00000500000000000000" pitchFamily="50" charset="0"/>
              </a:rPr>
              <a:t> 11 </a:t>
            </a:r>
            <a:r>
              <a:rPr lang="en-GB" dirty="0">
                <a:solidFill>
                  <a:srgbClr val="332875"/>
                </a:solidFill>
                <a:latin typeface="TeXGyreAdventor" panose="00000500000000000000" pitchFamily="50" charset="0"/>
              </a:rPr>
              <a:t>All these are the work of one and the same Spirit, and he distributes them to each one, just as he determines.</a:t>
            </a:r>
          </a:p>
        </p:txBody>
      </p:sp>
    </p:spTree>
    <p:extLst>
      <p:ext uri="{BB962C8B-B14F-4D97-AF65-F5344CB8AC3E}">
        <p14:creationId xmlns:p14="http://schemas.microsoft.com/office/powerpoint/2010/main" val="3084125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 b="3846"/>
          <a:stretch/>
        </p:blipFill>
        <p:spPr>
          <a:xfrm>
            <a:off x="-77523" y="-20538"/>
            <a:ext cx="9299046" cy="5184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0079" y="1620545"/>
            <a:ext cx="92816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200" dirty="0">
                <a:solidFill>
                  <a:schemeClr val="bg1"/>
                </a:solidFill>
                <a:latin typeface="TeXGyreAdventor" pitchFamily="50" charset="0"/>
              </a:rPr>
              <a:t>“Mouth of God”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200" dirty="0">
                <a:solidFill>
                  <a:schemeClr val="bg1"/>
                </a:solidFill>
                <a:latin typeface="TeXGyreAdventor" pitchFamily="50" charset="0"/>
              </a:rPr>
              <a:t>“Eyes of God”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200" dirty="0">
                <a:solidFill>
                  <a:schemeClr val="bg1"/>
                </a:solidFill>
                <a:latin typeface="TeXGyreAdventor" pitchFamily="50" charset="0"/>
              </a:rPr>
              <a:t>“Hands of God”</a:t>
            </a:r>
          </a:p>
        </p:txBody>
      </p:sp>
    </p:spTree>
    <p:extLst>
      <p:ext uri="{BB962C8B-B14F-4D97-AF65-F5344CB8AC3E}">
        <p14:creationId xmlns:p14="http://schemas.microsoft.com/office/powerpoint/2010/main" val="3114038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228</Words>
  <Application>Microsoft Office PowerPoint</Application>
  <PresentationFormat>On-screen Show (16:9)</PresentationFormat>
  <Paragraphs>75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TeXGyreAdventor</vt:lpstr>
      <vt:lpstr>Times New Roman</vt:lpstr>
      <vt:lpstr>Tw Cen MT Condensed Extra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 Corinthians 12: 7-11 (NIV)</vt:lpstr>
      <vt:lpstr>1 Corinthians 12: 7-11 (NIV)</vt:lpstr>
      <vt:lpstr>1 Corinthians 12: 7-11 (NIV)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knowing gifts</vt:lpstr>
      <vt:lpstr>The knowing gifts</vt:lpstr>
      <vt:lpstr>PowerPoint Presentation</vt:lpstr>
      <vt:lpstr>The knowing gifts</vt:lpstr>
      <vt:lpstr>Receiving these gifts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Winmill</dc:creator>
  <cp:lastModifiedBy>Alli Piggott, Riverside Vineyard</cp:lastModifiedBy>
  <cp:revision>37</cp:revision>
  <cp:lastPrinted>2017-11-10T14:54:26Z</cp:lastPrinted>
  <dcterms:created xsi:type="dcterms:W3CDTF">2017-09-21T12:42:00Z</dcterms:created>
  <dcterms:modified xsi:type="dcterms:W3CDTF">2017-11-17T09:24:29Z</dcterms:modified>
</cp:coreProperties>
</file>